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6" r:id="rId1"/>
  </p:sldMasterIdLst>
  <p:notesMasterIdLst>
    <p:notesMasterId r:id="rId13"/>
  </p:notesMasterIdLst>
  <p:handoutMasterIdLst>
    <p:handoutMasterId r:id="rId14"/>
  </p:handoutMasterIdLst>
  <p:sldIdLst>
    <p:sldId id="284" r:id="rId2"/>
    <p:sldId id="495" r:id="rId3"/>
    <p:sldId id="501" r:id="rId4"/>
    <p:sldId id="503" r:id="rId5"/>
    <p:sldId id="522" r:id="rId6"/>
    <p:sldId id="505" r:id="rId7"/>
    <p:sldId id="506" r:id="rId8"/>
    <p:sldId id="529" r:id="rId9"/>
    <p:sldId id="530" r:id="rId10"/>
    <p:sldId id="513" r:id="rId11"/>
    <p:sldId id="500" r:id="rId1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5100" kern="1200">
        <a:solidFill>
          <a:schemeClr val="tx2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黑体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5100" kern="1200">
        <a:solidFill>
          <a:schemeClr val="tx2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黑体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5100" kern="1200">
        <a:solidFill>
          <a:schemeClr val="tx2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黑体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5100" kern="1200">
        <a:solidFill>
          <a:schemeClr val="tx2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黑体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5100" kern="1200">
        <a:solidFill>
          <a:schemeClr val="tx2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黑体" pitchFamily="49" charset="-122"/>
        <a:cs typeface="+mn-cs"/>
      </a:defRPr>
    </a:lvl5pPr>
    <a:lvl6pPr marL="2286000" algn="l" defTabSz="914400" rtl="0" eaLnBrk="1" latinLnBrk="0" hangingPunct="1">
      <a:defRPr sz="5100" kern="1200">
        <a:solidFill>
          <a:schemeClr val="tx2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黑体" pitchFamily="49" charset="-122"/>
        <a:cs typeface="+mn-cs"/>
      </a:defRPr>
    </a:lvl6pPr>
    <a:lvl7pPr marL="2743200" algn="l" defTabSz="914400" rtl="0" eaLnBrk="1" latinLnBrk="0" hangingPunct="1">
      <a:defRPr sz="5100" kern="1200">
        <a:solidFill>
          <a:schemeClr val="tx2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黑体" pitchFamily="49" charset="-122"/>
        <a:cs typeface="+mn-cs"/>
      </a:defRPr>
    </a:lvl7pPr>
    <a:lvl8pPr marL="3200400" algn="l" defTabSz="914400" rtl="0" eaLnBrk="1" latinLnBrk="0" hangingPunct="1">
      <a:defRPr sz="5100" kern="1200">
        <a:solidFill>
          <a:schemeClr val="tx2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黑体" pitchFamily="49" charset="-122"/>
        <a:cs typeface="+mn-cs"/>
      </a:defRPr>
    </a:lvl8pPr>
    <a:lvl9pPr marL="3657600" algn="l" defTabSz="914400" rtl="0" eaLnBrk="1" latinLnBrk="0" hangingPunct="1">
      <a:defRPr sz="5100" kern="1200">
        <a:solidFill>
          <a:schemeClr val="tx2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黑体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93"/>
    <a:srgbClr val="FF33CC"/>
    <a:srgbClr val="FF99FF"/>
    <a:srgbClr val="6699FF"/>
    <a:srgbClr val="993300"/>
    <a:srgbClr val="FF0000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 autoAdjust="0"/>
    <p:restoredTop sz="99350" autoAdjust="0"/>
  </p:normalViewPr>
  <p:slideViewPr>
    <p:cSldViewPr>
      <p:cViewPr>
        <p:scale>
          <a:sx n="75" d="100"/>
          <a:sy n="75" d="100"/>
        </p:scale>
        <p:origin x="-2796" y="-924"/>
      </p:cViewPr>
      <p:guideLst>
        <p:guide orient="horz" pos="2160"/>
        <p:guide pos="29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604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DE5A3508-8016-434A-9415-55A8EF1F07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2929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598BB9EA-FF9F-45F5-87A4-3FCFCB73F3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5603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03F9E9-21EB-4CDF-ADE7-C26C8B20970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7033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7DA1B0-1386-45BC-B941-EFA3362FE92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8405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1EE9F0-E350-4A86-A8AF-2F17E13F56C4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4079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41313" y="1449388"/>
            <a:ext cx="4038600" cy="44370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532313" y="1449388"/>
            <a:ext cx="4038600" cy="21415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32313" y="3743325"/>
            <a:ext cx="4038600" cy="2143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35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41313" y="1449388"/>
            <a:ext cx="8229600" cy="4437062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3066675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41313" y="1449388"/>
            <a:ext cx="4038600" cy="21415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532313" y="1449388"/>
            <a:ext cx="4038600" cy="21415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41313" y="3743325"/>
            <a:ext cx="4038600" cy="2143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32313" y="3743325"/>
            <a:ext cx="4038600" cy="2143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880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1640" y="274638"/>
            <a:ext cx="7355160" cy="77809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1256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>
                <a:solidFill>
                  <a:srgbClr val="FF0000"/>
                </a:solidFill>
              </a:defRPr>
            </a:lvl1pPr>
            <a:lvl2pPr marL="742950" indent="-285750">
              <a:buClr>
                <a:srgbClr val="FF0000"/>
              </a:buClr>
              <a:buFont typeface="Wingdings" panose="05000000000000000000" pitchFamily="2" charset="2"/>
              <a:buChar char="n"/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30985A-281D-41B9-919A-A866B9D1B405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6460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4E5281-1AE1-4A7D-B29A-236D60E1C8E4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8235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721E4-D2CB-4BB7-A202-44264D3B57B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2262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0B92A-A736-43D0-A4D7-0F45F4E6A5A4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122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7364F8-3C3D-47E4-9A98-A48C8518D434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6408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FF5CAA-D63D-4582-9909-34D6CE026DE4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3726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925AA-CD9F-49D9-BC55-D1087F165A6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3252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550E5-E951-4CE7-8992-A22C927CFB0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1670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7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400"/>
            </a:lvl1pPr>
          </a:lstStyle>
          <a:p>
            <a:pPr>
              <a:defRPr/>
            </a:pPr>
            <a:fld id="{165E0AD1-FAF9-44C1-9EDB-946C08521F25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8" name="Rectangle 7"/>
          <p:cNvSpPr>
            <a:spLocks noChangeArrowheads="1"/>
          </p:cNvSpPr>
          <p:nvPr/>
        </p:nvSpPr>
        <p:spPr bwMode="auto">
          <a:xfrm>
            <a:off x="0" y="6381750"/>
            <a:ext cx="9139238" cy="73025"/>
          </a:xfrm>
          <a:prstGeom prst="rect">
            <a:avLst/>
          </a:prstGeom>
          <a:gradFill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7" rIns="91432" bIns="45717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latin typeface="Verdana" pitchFamily="34" charset="0"/>
            </a:endParaRPr>
          </a:p>
        </p:txBody>
      </p:sp>
      <p:sp>
        <p:nvSpPr>
          <p:cNvPr id="1029" name="Rectangle 8"/>
          <p:cNvSpPr>
            <a:spLocks noChangeArrowheads="1"/>
          </p:cNvSpPr>
          <p:nvPr/>
        </p:nvSpPr>
        <p:spPr bwMode="auto">
          <a:xfrm>
            <a:off x="0" y="1042988"/>
            <a:ext cx="9144000" cy="73025"/>
          </a:xfrm>
          <a:prstGeom prst="rect">
            <a:avLst/>
          </a:prstGeom>
          <a:gradFill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7" rIns="91432" bIns="45717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0000"/>
              </a:solidFill>
              <a:latin typeface="Verdana" pitchFamily="34" charset="0"/>
            </a:endParaRPr>
          </a:p>
        </p:txBody>
      </p:sp>
      <p:pic>
        <p:nvPicPr>
          <p:cNvPr id="1030" name="Picture 72" descr="图片1 拷贝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42875"/>
            <a:ext cx="7842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51"/>
          <p:cNvSpPr>
            <a:spLocks noChangeArrowheads="1"/>
          </p:cNvSpPr>
          <p:nvPr/>
        </p:nvSpPr>
        <p:spPr bwMode="auto">
          <a:xfrm>
            <a:off x="785813" y="214313"/>
            <a:ext cx="5446712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" hangingPunct="1">
              <a:buFont typeface="Arial" panose="020B0604020202020204" pitchFamily="34" charset="0"/>
              <a:buNone/>
              <a:defRPr/>
            </a:pPr>
            <a:endParaRPr lang="en-US" altLang="zh-CN" sz="3600" b="1" smtClean="0">
              <a:solidFill>
                <a:srgbClr val="8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32" name="Rectangle 4"/>
          <p:cNvSpPr>
            <a:spLocks noChangeArrowheads="1"/>
          </p:cNvSpPr>
          <p:nvPr/>
        </p:nvSpPr>
        <p:spPr bwMode="auto">
          <a:xfrm>
            <a:off x="4763" y="6443663"/>
            <a:ext cx="9144000" cy="450850"/>
          </a:xfrm>
          <a:prstGeom prst="rect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000" b="1" dirty="0" smtClean="0">
                <a:solidFill>
                  <a:srgbClr val="000066"/>
                </a:solidFill>
                <a:ea typeface="华文行楷" pitchFamily="2" charset="-122"/>
              </a:rPr>
              <a:t>中国汽车工程研究院股份有限公司   </a:t>
            </a:r>
            <a:r>
              <a:rPr lang="en-US" altLang="zh-CN" sz="2000" b="1" dirty="0" smtClean="0">
                <a:solidFill>
                  <a:srgbClr val="000066"/>
                </a:solidFill>
                <a:ea typeface="华文行楷" pitchFamily="2" charset="-122"/>
              </a:rPr>
              <a:t>www.caeri.com.cn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rgbClr val="FF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0" y="6443663"/>
            <a:ext cx="9163050" cy="450850"/>
          </a:xfrm>
          <a:prstGeom prst="rect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b="1">
                <a:solidFill>
                  <a:srgbClr val="000066"/>
                </a:solidFill>
                <a:effectLst/>
                <a:ea typeface="方正行楷简体" pitchFamily="2" charset="-122"/>
              </a:rPr>
              <a:t>中国汽车工程研究院</a:t>
            </a:r>
          </a:p>
        </p:txBody>
      </p:sp>
      <p:pic>
        <p:nvPicPr>
          <p:cNvPr id="5125" name="Picture 15" descr="2011722141236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0" y="1548278"/>
            <a:ext cx="9144000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88" y="1017588"/>
            <a:ext cx="9144000" cy="1733550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20000"/>
              </a:spcBef>
              <a:spcAft>
                <a:spcPct val="20000"/>
              </a:spcAft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GB/T 18387-2008</a:t>
            </a:r>
          </a:p>
          <a:p>
            <a:pPr algn="ctr">
              <a:spcBef>
                <a:spcPct val="20000"/>
              </a:spcBef>
              <a:spcAft>
                <a:spcPct val="20000"/>
              </a:spcAft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电动车辆的电磁场发射强度的限值和测量方法，宽带，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9kHz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～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30MHz</a:t>
            </a:r>
          </a:p>
          <a:p>
            <a:pPr algn="ctr">
              <a:spcBef>
                <a:spcPct val="20000"/>
              </a:spcBef>
              <a:spcAft>
                <a:spcPct val="20000"/>
              </a:spcAft>
            </a:pPr>
            <a:r>
              <a:rPr lang="en-US" altLang="zh-CN" sz="44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EMC</a:t>
            </a:r>
            <a:r>
              <a:rPr lang="zh-CN" altLang="en-US" sz="4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标准培训</a:t>
            </a:r>
            <a:endParaRPr lang="zh-CN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6063"/>
            <a:ext cx="9144000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3"/>
          <p:cNvSpPr>
            <a:spLocks noChangeArrowheads="1"/>
          </p:cNvSpPr>
          <p:nvPr/>
        </p:nvSpPr>
        <p:spPr bwMode="auto">
          <a:xfrm>
            <a:off x="1541463" y="2867025"/>
            <a:ext cx="7207250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5" tIns="45716" rIns="91435" bIns="45716"/>
          <a:lstStyle/>
          <a:p>
            <a:pPr eaLnBrk="1" hangingPunct="1">
              <a:lnSpc>
                <a:spcPts val="3200"/>
              </a:lnSpc>
            </a:pPr>
            <a:r>
              <a:rPr lang="zh-CN" altLang="en-US" sz="20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黑体" pitchFamily="49" charset="-122"/>
              </a:rPr>
              <a:t>主讲人</a:t>
            </a:r>
            <a:r>
              <a:rPr lang="zh-CN" altLang="en-US" sz="20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黑体" pitchFamily="49" charset="-122"/>
              </a:rPr>
              <a:t>：</a:t>
            </a:r>
            <a:r>
              <a:rPr lang="zh-CN" altLang="en-US" sz="20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黑体" pitchFamily="49" charset="-122"/>
              </a:rPr>
              <a:t>黄雪梅</a:t>
            </a:r>
          </a:p>
          <a:p>
            <a:pPr eaLnBrk="1" hangingPunct="1">
              <a:lnSpc>
                <a:spcPts val="3200"/>
              </a:lnSpc>
            </a:pPr>
            <a:r>
              <a:rPr lang="zh-CN" altLang="en-US" sz="2000" b="1" dirty="0" smtClean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黑体" pitchFamily="49" charset="-122"/>
              </a:rPr>
              <a:t>单位</a:t>
            </a:r>
            <a:r>
              <a:rPr lang="zh-CN" altLang="en-US" sz="20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黑体" pitchFamily="49" charset="-122"/>
              </a:rPr>
              <a:t>：中国汽车工程研究院股份有限公司</a:t>
            </a:r>
            <a:r>
              <a:rPr lang="en-US" altLang="zh-CN" sz="20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黑体" pitchFamily="49" charset="-122"/>
              </a:rPr>
              <a:t>EMC</a:t>
            </a:r>
            <a:r>
              <a:rPr lang="zh-CN" altLang="en-US" sz="20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黑体" pitchFamily="49" charset="-122"/>
              </a:rPr>
              <a:t>检测部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r>
              <a:rPr lang="zh-CN" altLang="en-US" dirty="0" smtClean="0"/>
              <a:t>传导发射测试布置</a:t>
            </a:r>
          </a:p>
        </p:txBody>
      </p:sp>
      <p:pic>
        <p:nvPicPr>
          <p:cNvPr id="1331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2" r="-464"/>
          <a:stretch>
            <a:fillRect/>
          </a:stretch>
        </p:blipFill>
        <p:spPr bwMode="auto">
          <a:xfrm>
            <a:off x="656565" y="1223755"/>
            <a:ext cx="7191974" cy="3623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8332" name="Text Box 12"/>
          <p:cNvSpPr txBox="1">
            <a:spLocks noChangeArrowheads="1"/>
          </p:cNvSpPr>
          <p:nvPr/>
        </p:nvSpPr>
        <p:spPr bwMode="auto">
          <a:xfrm>
            <a:off x="3896925" y="5357812"/>
            <a:ext cx="12160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1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传导发射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zh-CN" sz="6000" smtClean="0">
              <a:solidFill>
                <a:srgbClr val="FF0000"/>
              </a:solidFill>
            </a:endParaRPr>
          </a:p>
          <a:p>
            <a:pPr>
              <a:buFontTx/>
              <a:buNone/>
            </a:pPr>
            <a:r>
              <a:rPr lang="en-US" altLang="zh-CN" sz="6000" smtClean="0">
                <a:solidFill>
                  <a:srgbClr val="FF0000"/>
                </a:solidFill>
              </a:rPr>
              <a:t>                 </a:t>
            </a:r>
            <a:r>
              <a:rPr lang="zh-CN" altLang="en-US" sz="6000" smtClean="0">
                <a:solidFill>
                  <a:srgbClr val="FF0000"/>
                </a:solidFill>
              </a:rPr>
              <a:t>谢谢</a:t>
            </a:r>
          </a:p>
        </p:txBody>
      </p:sp>
      <p:pic>
        <p:nvPicPr>
          <p:cNvPr id="26628" name="Picture 5" descr="1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088" y="3114675"/>
            <a:ext cx="5334000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93775"/>
          </a:xfrm>
        </p:spPr>
        <p:txBody>
          <a:bodyPr anchor="t"/>
          <a:lstStyle/>
          <a:p>
            <a:r>
              <a:rPr lang="zh-CN" altLang="en-US" smtClean="0"/>
              <a:t>目录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1313" y="1358900"/>
            <a:ext cx="2565400" cy="4662488"/>
          </a:xfrm>
        </p:spPr>
        <p:txBody>
          <a:bodyPr/>
          <a:lstStyle/>
          <a:p>
            <a:r>
              <a:rPr lang="zh-CN" altLang="en-US" sz="2800" smtClean="0"/>
              <a:t>适用范围</a:t>
            </a:r>
          </a:p>
          <a:p>
            <a:r>
              <a:rPr lang="zh-CN" altLang="en-US" sz="2800" smtClean="0"/>
              <a:t>骚扰限值</a:t>
            </a:r>
          </a:p>
          <a:p>
            <a:r>
              <a:rPr lang="zh-CN" altLang="en-US" sz="2800" smtClean="0"/>
              <a:t>测量方法</a:t>
            </a:r>
          </a:p>
          <a:p>
            <a:r>
              <a:rPr lang="zh-CN" altLang="en-US" sz="2800" smtClean="0"/>
              <a:t>评定方法</a:t>
            </a:r>
          </a:p>
          <a:p>
            <a:pPr>
              <a:buFontTx/>
              <a:buNone/>
            </a:pPr>
            <a:r>
              <a:rPr lang="zh-CN" altLang="en-US" sz="1400" smtClean="0"/>
              <a:t>      </a:t>
            </a:r>
            <a:endParaRPr lang="zh-CN" altLang="en-US" sz="2800" smtClean="0"/>
          </a:p>
        </p:txBody>
      </p:sp>
      <p:pic>
        <p:nvPicPr>
          <p:cNvPr id="6148" name="Picture 8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1650" y="1449388"/>
            <a:ext cx="5940425" cy="4859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64BB99"/>
                </a:solidFill>
              </a14:hiddenFill>
            </a:ext>
          </a:extLst>
        </p:spPr>
      </p:pic>
      <p:sp>
        <p:nvSpPr>
          <p:cNvPr id="6149" name="日期占位符 5"/>
          <p:cNvSpPr>
            <a:spLocks noGrp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eaLnBrk="0" hangingPunct="0">
              <a:defRPr sz="5100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5100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5100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5100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5100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100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100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100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100">
                <a:solidFill>
                  <a:schemeClr val="tx2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 sz="1800">
                <a:solidFill>
                  <a:srgbClr val="000066"/>
                </a:solidFill>
                <a:ea typeface="方正行楷简体" pitchFamily="2" charset="-122"/>
              </a:rPr>
              <a:t>中国汽车工程研究院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r>
              <a:rPr lang="zh-CN" altLang="en-US" smtClean="0"/>
              <a:t>适用范围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电动车辆的磁场和电场辐射发射，</a:t>
            </a:r>
            <a:r>
              <a:rPr lang="en-US" altLang="zh-CN" sz="2400" dirty="0" smtClean="0"/>
              <a:t>9kHz-30MHz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endParaRPr lang="zh-CN" altLang="en-US" sz="2400" dirty="0" smtClean="0"/>
          </a:p>
          <a:p>
            <a:r>
              <a:rPr lang="zh-CN" altLang="en-US" sz="2400" dirty="0" smtClean="0"/>
              <a:t>交流充电系统的传导发射，</a:t>
            </a:r>
            <a:r>
              <a:rPr lang="en-US" altLang="zh-CN" sz="2400" dirty="0" smtClean="0"/>
              <a:t>450kHz-30MHz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r>
              <a:rPr lang="zh-CN" altLang="en-US" smtClean="0"/>
              <a:t>限值</a:t>
            </a:r>
          </a:p>
        </p:txBody>
      </p:sp>
      <p:graphicFrame>
        <p:nvGraphicFramePr>
          <p:cNvPr id="549930" name="Group 42"/>
          <p:cNvGraphicFramePr>
            <a:graphicFrameLocks noGrp="1"/>
          </p:cNvGraphicFramePr>
          <p:nvPr>
            <p:ph type="tbl" idx="1"/>
          </p:nvPr>
        </p:nvGraphicFramePr>
        <p:xfrm>
          <a:off x="1827213" y="5229225"/>
          <a:ext cx="3735387" cy="923925"/>
        </p:xfrm>
        <a:graphic>
          <a:graphicData uri="http://schemas.openxmlformats.org/drawingml/2006/table">
            <a:tbl>
              <a:tblPr/>
              <a:tblGrid>
                <a:gridCol w="1912937"/>
                <a:gridCol w="1822450"/>
              </a:tblGrid>
              <a:tr h="314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频率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电平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450kHz-1.705MHz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1mV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1.705MHz-30MHz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3mV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2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14612"/>
            <a:ext cx="4436985" cy="371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260644"/>
            <a:ext cx="4365485" cy="365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9924" name="Text Box 36"/>
          <p:cNvSpPr txBox="1">
            <a:spLocks noChangeArrowheads="1"/>
          </p:cNvSpPr>
          <p:nvPr/>
        </p:nvSpPr>
        <p:spPr bwMode="auto">
          <a:xfrm>
            <a:off x="6102350" y="4778375"/>
            <a:ext cx="1576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磁场限值</a:t>
            </a:r>
          </a:p>
        </p:txBody>
      </p:sp>
      <p:sp>
        <p:nvSpPr>
          <p:cNvPr id="549925" name="Text Box 37"/>
          <p:cNvSpPr txBox="1">
            <a:spLocks noChangeArrowheads="1"/>
          </p:cNvSpPr>
          <p:nvPr/>
        </p:nvSpPr>
        <p:spPr bwMode="auto">
          <a:xfrm>
            <a:off x="971550" y="4778375"/>
            <a:ext cx="1576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电场限值</a:t>
            </a:r>
          </a:p>
        </p:txBody>
      </p:sp>
      <p:sp>
        <p:nvSpPr>
          <p:cNvPr id="549926" name="Text Box 38"/>
          <p:cNvSpPr txBox="1">
            <a:spLocks noChangeArrowheads="1"/>
          </p:cNvSpPr>
          <p:nvPr/>
        </p:nvSpPr>
        <p:spPr bwMode="auto">
          <a:xfrm>
            <a:off x="6146800" y="5543550"/>
            <a:ext cx="1576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传导限值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0"/>
          <p:cNvSpPr>
            <a:spLocks noGrp="1" noChangeArrowheads="1"/>
          </p:cNvSpPr>
          <p:nvPr>
            <p:ph type="title" sz="quarter"/>
          </p:nvPr>
        </p:nvSpPr>
        <p:spPr/>
        <p:txBody>
          <a:bodyPr anchor="t"/>
          <a:lstStyle/>
          <a:p>
            <a:r>
              <a:rPr lang="zh-CN" altLang="en-US" smtClean="0"/>
              <a:t>限值换算</a:t>
            </a:r>
          </a:p>
        </p:txBody>
      </p:sp>
      <p:graphicFrame>
        <p:nvGraphicFramePr>
          <p:cNvPr id="9220" name="Object 6"/>
          <p:cNvGraphicFramePr>
            <a:graphicFrameLocks noChangeAspect="1"/>
          </p:cNvGraphicFramePr>
          <p:nvPr/>
        </p:nvGraphicFramePr>
        <p:xfrm>
          <a:off x="304800" y="1905000"/>
          <a:ext cx="3411538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6" name="公式" r:id="rId3" imgW="1066337" imgH="203112" progId="Equation.3">
                  <p:embed/>
                </p:oleObj>
              </mc:Choice>
              <mc:Fallback>
                <p:oleObj name="公式" r:id="rId3" imgW="1066337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905000"/>
                        <a:ext cx="3411538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7"/>
          <p:cNvGraphicFramePr>
            <a:graphicFrameLocks noChangeAspect="1"/>
          </p:cNvGraphicFramePr>
          <p:nvPr/>
        </p:nvGraphicFramePr>
        <p:xfrm>
          <a:off x="4591050" y="1908175"/>
          <a:ext cx="22764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7" name="公式" r:id="rId5" imgW="736600" imgH="203200" progId="Equation.3">
                  <p:embed/>
                </p:oleObj>
              </mc:Choice>
              <mc:Fallback>
                <p:oleObj name="公式" r:id="rId5" imgW="736600" imgH="203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1050" y="1908175"/>
                        <a:ext cx="2276475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8"/>
          <p:cNvGraphicFramePr>
            <a:graphicFrameLocks noChangeAspect="1"/>
          </p:cNvGraphicFramePr>
          <p:nvPr/>
        </p:nvGraphicFramePr>
        <p:xfrm>
          <a:off x="266700" y="2462213"/>
          <a:ext cx="3360738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8" name="公式" r:id="rId7" imgW="1028254" imgH="203112" progId="Equation.3">
                  <p:embed/>
                </p:oleObj>
              </mc:Choice>
              <mc:Fallback>
                <p:oleObj name="公式" r:id="rId7" imgW="1028254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2462213"/>
                        <a:ext cx="3360738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Object 9"/>
          <p:cNvGraphicFramePr>
            <a:graphicFrameLocks noChangeAspect="1"/>
          </p:cNvGraphicFramePr>
          <p:nvPr/>
        </p:nvGraphicFramePr>
        <p:xfrm>
          <a:off x="4572000" y="2555875"/>
          <a:ext cx="23399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" name="公式" r:id="rId9" imgW="710891" imgH="203112" progId="Equation.3">
                  <p:embed/>
                </p:oleObj>
              </mc:Choice>
              <mc:Fallback>
                <p:oleObj name="公式" r:id="rId9" imgW="710891" imgH="203112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555875"/>
                        <a:ext cx="2339975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7546" name="Line 10"/>
          <p:cNvSpPr>
            <a:spLocks noChangeShapeType="1"/>
          </p:cNvSpPr>
          <p:nvPr/>
        </p:nvSpPr>
        <p:spPr bwMode="auto">
          <a:xfrm>
            <a:off x="3897313" y="2124075"/>
            <a:ext cx="342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黑体" pitchFamily="2" charset="-122"/>
            </a:endParaRPr>
          </a:p>
        </p:txBody>
      </p:sp>
      <p:sp>
        <p:nvSpPr>
          <p:cNvPr id="577547" name="Line 11"/>
          <p:cNvSpPr>
            <a:spLocks noChangeShapeType="1"/>
          </p:cNvSpPr>
          <p:nvPr/>
        </p:nvSpPr>
        <p:spPr bwMode="auto">
          <a:xfrm>
            <a:off x="3897313" y="2798763"/>
            <a:ext cx="342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黑体" pitchFamily="2" charset="-122"/>
            </a:endParaRPr>
          </a:p>
        </p:txBody>
      </p:sp>
      <p:sp>
        <p:nvSpPr>
          <p:cNvPr id="9226" name="Rectangle 14"/>
          <p:cNvSpPr>
            <a:spLocks noChangeArrowheads="1"/>
          </p:cNvSpPr>
          <p:nvPr/>
        </p:nvSpPr>
        <p:spPr bwMode="auto">
          <a:xfrm>
            <a:off x="0" y="2984500"/>
            <a:ext cx="406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100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  </a:t>
            </a:r>
            <a:endParaRPr lang="en-US" altLang="zh-CN" sz="1800">
              <a:solidFill>
                <a:schemeClr val="tx1"/>
              </a:solidFill>
              <a:effectLst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77551" name="Rectangle 15"/>
          <p:cNvSpPr>
            <a:spLocks noChangeArrowheads="1"/>
          </p:cNvSpPr>
          <p:nvPr/>
        </p:nvSpPr>
        <p:spPr bwMode="auto">
          <a:xfrm>
            <a:off x="0" y="3429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Arial" charset="0"/>
              <a:ea typeface="黑体" pitchFamily="2" charset="-122"/>
            </a:endParaRPr>
          </a:p>
        </p:txBody>
      </p:sp>
      <p:sp>
        <p:nvSpPr>
          <p:cNvPr id="577552" name="Rectangle 16"/>
          <p:cNvSpPr>
            <a:spLocks noChangeArrowheads="1"/>
          </p:cNvSpPr>
          <p:nvPr/>
        </p:nvSpPr>
        <p:spPr bwMode="auto">
          <a:xfrm>
            <a:off x="-1008063" y="3563938"/>
            <a:ext cx="91440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Arial" charset="0"/>
              <a:ea typeface="黑体" pitchFamily="2" charset="-122"/>
            </a:endParaRPr>
          </a:p>
        </p:txBody>
      </p:sp>
      <p:sp>
        <p:nvSpPr>
          <p:cNvPr id="9229" name="Rectangle 17"/>
          <p:cNvSpPr>
            <a:spLocks noChangeArrowheads="1"/>
          </p:cNvSpPr>
          <p:nvPr/>
        </p:nvSpPr>
        <p:spPr bwMode="auto">
          <a:xfrm>
            <a:off x="0" y="3629025"/>
            <a:ext cx="438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100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   </a:t>
            </a:r>
            <a:endParaRPr lang="en-US" altLang="zh-CN" sz="1800">
              <a:solidFill>
                <a:schemeClr val="tx1"/>
              </a:solidFill>
              <a:effectLst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9230" name="Rectangle 18"/>
          <p:cNvSpPr>
            <a:spLocks noChangeArrowheads="1"/>
          </p:cNvSpPr>
          <p:nvPr/>
        </p:nvSpPr>
        <p:spPr bwMode="auto">
          <a:xfrm>
            <a:off x="250825" y="3879850"/>
            <a:ext cx="55578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关联公式：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20lg(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带宽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(kHz)/1kHz)</a:t>
            </a:r>
          </a:p>
          <a:p>
            <a:r>
              <a:rPr lang="zh-CN" altLang="en-US" sz="2400" dirty="0"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修正系数：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20lg0.2=-14dB (200Hz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带宽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)</a:t>
            </a:r>
          </a:p>
          <a:p>
            <a:r>
              <a:rPr lang="zh-CN" altLang="en-US" sz="2400" dirty="0"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修正系数：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20lg9=19dB (9kHz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带宽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) </a:t>
            </a:r>
          </a:p>
        </p:txBody>
      </p:sp>
      <p:sp>
        <p:nvSpPr>
          <p:cNvPr id="577601" name="Rectangle 65"/>
          <p:cNvSpPr>
            <a:spLocks noChangeArrowheads="1"/>
          </p:cNvSpPr>
          <p:nvPr/>
        </p:nvSpPr>
        <p:spPr bwMode="auto">
          <a:xfrm>
            <a:off x="0" y="1763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Arial" charset="0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r>
              <a:rPr lang="zh-CN" altLang="en-US" smtClean="0"/>
              <a:t>测量仪器</a:t>
            </a:r>
          </a:p>
        </p:txBody>
      </p:sp>
      <p:graphicFrame>
        <p:nvGraphicFramePr>
          <p:cNvPr id="552514" name="Group 57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87909054"/>
              </p:ext>
            </p:extLst>
          </p:nvPr>
        </p:nvGraphicFramePr>
        <p:xfrm>
          <a:off x="1106488" y="4333875"/>
          <a:ext cx="6975475" cy="1570038"/>
        </p:xfrm>
        <a:graphic>
          <a:graphicData uri="http://schemas.openxmlformats.org/drawingml/2006/table">
            <a:tbl>
              <a:tblPr/>
              <a:tblGrid>
                <a:gridCol w="2116137"/>
                <a:gridCol w="1525588"/>
                <a:gridCol w="3333750"/>
              </a:tblGrid>
              <a:tr h="335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频带</a:t>
                      </a:r>
                    </a:p>
                  </a:txBody>
                  <a:tcPr marT="45733" marB="457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仪器带宽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峰值检波器最小扫描时间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65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9kHz-150kHz</a:t>
                      </a:r>
                    </a:p>
                  </a:txBody>
                  <a:tcPr marT="45733" marB="457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200Hz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100ms/kHz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80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150kHz-30MHz</a:t>
                      </a:r>
                    </a:p>
                  </a:txBody>
                  <a:tcPr marT="45733" marB="457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9kHz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100ms/MHz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52538" name="Group 60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34254274"/>
              </p:ext>
            </p:extLst>
          </p:nvPr>
        </p:nvGraphicFramePr>
        <p:xfrm>
          <a:off x="1150938" y="1493838"/>
          <a:ext cx="6931025" cy="2621196"/>
        </p:xfrm>
        <a:graphic>
          <a:graphicData uri="http://schemas.openxmlformats.org/drawingml/2006/table">
            <a:tbl>
              <a:tblPr/>
              <a:tblGrid>
                <a:gridCol w="1689100"/>
                <a:gridCol w="2541587"/>
                <a:gridCol w="1395413"/>
                <a:gridCol w="1304925"/>
              </a:tblGrid>
              <a:tr h="335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名称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型号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制造商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修正系数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十米法电波暗室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FACT10-8.0 Auto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ETS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--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测功机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AIP-CDM 37.5-4X4/EMC 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MAHA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--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接收机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ESCI-3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--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1m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垂直单极天线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HFH2-Z6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10 dB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60cm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静电屏蔽环天线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HFH2-Z2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-31.5dB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EMC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测试软件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EMC32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RS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--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52089" name="Rectangle 15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Arial" charset="0"/>
              <a:ea typeface="黑体" pitchFamily="2" charset="-122"/>
            </a:endParaRPr>
          </a:p>
        </p:txBody>
      </p:sp>
      <p:sp>
        <p:nvSpPr>
          <p:cNvPr id="552093" name="Rectangle 157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Arial" charset="0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r>
              <a:rPr lang="zh-CN" altLang="en-US" smtClean="0"/>
              <a:t>测试场地</a:t>
            </a:r>
          </a:p>
        </p:txBody>
      </p:sp>
      <p:sp>
        <p:nvSpPr>
          <p:cNvPr id="1126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辐射发射场地要求（详见</a:t>
            </a:r>
            <a:r>
              <a:rPr lang="en-US" altLang="zh-CN" dirty="0" smtClean="0">
                <a:solidFill>
                  <a:schemeClr val="tx1"/>
                </a:solidFill>
              </a:rPr>
              <a:t>GB14023</a:t>
            </a:r>
            <a:r>
              <a:rPr lang="zh-CN" altLang="en-US" dirty="0" smtClean="0">
                <a:solidFill>
                  <a:schemeClr val="tx1"/>
                </a:solidFill>
              </a:rPr>
              <a:t>）：</a:t>
            </a:r>
          </a:p>
          <a:p>
            <a:pPr>
              <a:buFontTx/>
              <a:buNone/>
            </a:pPr>
            <a:r>
              <a:rPr lang="zh-CN" altLang="en-US" sz="1800" dirty="0" smtClean="0">
                <a:solidFill>
                  <a:schemeClr val="tx1"/>
                </a:solidFill>
              </a:rPr>
              <a:t>开阔场（</a:t>
            </a:r>
            <a:r>
              <a:rPr lang="en-US" altLang="zh-CN" sz="1800" dirty="0" smtClean="0">
                <a:solidFill>
                  <a:schemeClr val="tx1"/>
                </a:solidFill>
              </a:rPr>
              <a:t>OATS</a:t>
            </a:r>
            <a:r>
              <a:rPr lang="zh-CN" altLang="en-US" sz="1800" dirty="0" smtClean="0">
                <a:solidFill>
                  <a:schemeClr val="tx1"/>
                </a:solidFill>
              </a:rPr>
              <a:t>）或电波暗室（</a:t>
            </a:r>
            <a:r>
              <a:rPr lang="en-US" altLang="zh-CN" sz="1800" dirty="0" smtClean="0">
                <a:solidFill>
                  <a:schemeClr val="tx1"/>
                </a:solidFill>
              </a:rPr>
              <a:t>ALSE</a:t>
            </a:r>
            <a:r>
              <a:rPr lang="zh-CN" altLang="en-US" sz="1800" dirty="0" smtClean="0">
                <a:solidFill>
                  <a:schemeClr val="tx1"/>
                </a:solidFill>
              </a:rPr>
              <a:t>）；</a:t>
            </a:r>
          </a:p>
          <a:p>
            <a:pPr>
              <a:buFontTx/>
              <a:buNone/>
            </a:pPr>
            <a:r>
              <a:rPr lang="zh-CN" altLang="en-US" sz="1800" dirty="0" smtClean="0">
                <a:solidFill>
                  <a:schemeClr val="tx1"/>
                </a:solidFill>
              </a:rPr>
              <a:t>单极天线置于地面上，距车辆最近部分为</a:t>
            </a:r>
            <a:r>
              <a:rPr lang="en-US" altLang="zh-CN" sz="1800" dirty="0" smtClean="0">
                <a:solidFill>
                  <a:schemeClr val="tx1"/>
                </a:solidFill>
              </a:rPr>
              <a:t>3m±0.1m</a:t>
            </a:r>
            <a:r>
              <a:rPr lang="zh-CN" altLang="en-US" sz="1800" dirty="0" smtClean="0">
                <a:solidFill>
                  <a:schemeClr val="tx1"/>
                </a:solidFill>
              </a:rPr>
              <a:t>；</a:t>
            </a:r>
          </a:p>
          <a:p>
            <a:pPr>
              <a:buFontTx/>
              <a:buNone/>
            </a:pPr>
            <a:r>
              <a:rPr lang="zh-CN" altLang="en-US" sz="1800" dirty="0" smtClean="0">
                <a:solidFill>
                  <a:schemeClr val="tx1"/>
                </a:solidFill>
              </a:rPr>
              <a:t>环天线置于地面以上</a:t>
            </a:r>
            <a:r>
              <a:rPr lang="en-US" altLang="zh-CN" sz="1800" dirty="0" smtClean="0">
                <a:solidFill>
                  <a:schemeClr val="tx1"/>
                </a:solidFill>
              </a:rPr>
              <a:t>1m±0.05m</a:t>
            </a:r>
            <a:r>
              <a:rPr lang="zh-CN" altLang="en-US" sz="1800" dirty="0" smtClean="0">
                <a:solidFill>
                  <a:schemeClr val="tx1"/>
                </a:solidFill>
              </a:rPr>
              <a:t>，距车辆最近部分为</a:t>
            </a:r>
            <a:r>
              <a:rPr lang="en-US" altLang="zh-CN" sz="1800" dirty="0" smtClean="0">
                <a:solidFill>
                  <a:schemeClr val="tx1"/>
                </a:solidFill>
              </a:rPr>
              <a:t>3m±0.2m</a:t>
            </a:r>
          </a:p>
          <a:p>
            <a:pPr>
              <a:buFontTx/>
              <a:buNone/>
            </a:pPr>
            <a:endParaRPr lang="en-US" altLang="zh-CN" sz="1800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传导发射场地要求（依据</a:t>
            </a:r>
            <a:r>
              <a:rPr lang="en-US" altLang="zh-CN" dirty="0" smtClean="0">
                <a:solidFill>
                  <a:schemeClr val="tx1"/>
                </a:solidFill>
              </a:rPr>
              <a:t>ANSI C63.4</a:t>
            </a:r>
            <a:r>
              <a:rPr lang="zh-CN" altLang="en-US" dirty="0" smtClean="0">
                <a:solidFill>
                  <a:schemeClr val="tx1"/>
                </a:solidFill>
              </a:rPr>
              <a:t>）：</a:t>
            </a:r>
          </a:p>
          <a:p>
            <a:pPr>
              <a:buFontTx/>
              <a:buNone/>
            </a:pPr>
            <a:r>
              <a:rPr lang="zh-CN" altLang="en-US" sz="1800" dirty="0" smtClean="0">
                <a:solidFill>
                  <a:schemeClr val="tx1"/>
                </a:solidFill>
              </a:rPr>
              <a:t>屏蔽室或者电波暗室；</a:t>
            </a:r>
          </a:p>
          <a:p>
            <a:pPr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</a:rPr>
              <a:t>LISN</a:t>
            </a:r>
            <a:r>
              <a:rPr lang="zh-CN" altLang="en-US" sz="1800" dirty="0" smtClean="0">
                <a:solidFill>
                  <a:schemeClr val="tx1"/>
                </a:solidFill>
              </a:rPr>
              <a:t>与车辆连接的电缆长度应为</a:t>
            </a:r>
            <a:r>
              <a:rPr lang="en-US" altLang="zh-CN" sz="1800" dirty="0" smtClean="0">
                <a:solidFill>
                  <a:schemeClr val="tx1"/>
                </a:solidFill>
              </a:rPr>
              <a:t>1.5m±0.05m</a:t>
            </a:r>
            <a:r>
              <a:rPr lang="zh-CN" altLang="en-US" sz="1800" dirty="0" smtClean="0">
                <a:solidFill>
                  <a:schemeClr val="tx1"/>
                </a:solidFill>
              </a:rPr>
              <a:t>；</a:t>
            </a:r>
          </a:p>
          <a:p>
            <a:pPr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</a:rPr>
              <a:t>LISN</a:t>
            </a:r>
            <a:r>
              <a:rPr lang="zh-CN" altLang="en-US" sz="1800" dirty="0" smtClean="0">
                <a:solidFill>
                  <a:schemeClr val="tx1"/>
                </a:solidFill>
              </a:rPr>
              <a:t>与车辆所处的接地平板使用铜带线搭接，铜带线尽可能短，长宽比不超过</a:t>
            </a:r>
            <a:r>
              <a:rPr lang="en-US" altLang="zh-CN" sz="1800" dirty="0" smtClean="0">
                <a:solidFill>
                  <a:schemeClr val="tx1"/>
                </a:solidFill>
              </a:rPr>
              <a:t>7.</a:t>
            </a:r>
          </a:p>
          <a:p>
            <a:pPr>
              <a:buFontTx/>
              <a:buNone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type="title" idx="4294967295"/>
          </p:nvPr>
        </p:nvSpPr>
        <p:spPr>
          <a:xfrm>
            <a:off x="34925" y="38100"/>
            <a:ext cx="8820150" cy="765175"/>
          </a:xfrm>
          <a:prstGeom prst="rect">
            <a:avLst/>
          </a:prstGeom>
        </p:spPr>
        <p:txBody>
          <a:bodyPr/>
          <a:lstStyle/>
          <a:p>
            <a:r>
              <a:rPr lang="en-US" altLang="zh-CN" sz="3000" b="1" smtClean="0">
                <a:latin typeface="楷体_GB2312" pitchFamily="49" charset="-122"/>
                <a:ea typeface="楷体_GB2312" pitchFamily="49" charset="-122"/>
              </a:rPr>
              <a:t> 2.2 </a:t>
            </a:r>
            <a:r>
              <a:rPr lang="zh-CN" altLang="en-US" sz="3000" b="1" smtClean="0">
                <a:latin typeface="楷体_GB2312" pitchFamily="49" charset="-122"/>
                <a:ea typeface="楷体_GB2312" pitchFamily="49" charset="-122"/>
              </a:rPr>
              <a:t>电动车整车</a:t>
            </a:r>
            <a:r>
              <a:rPr lang="en-US" altLang="zh-CN" sz="3000" b="1" smtClean="0">
                <a:latin typeface="楷体_GB2312" pitchFamily="49" charset="-122"/>
                <a:ea typeface="楷体_GB2312" pitchFamily="49" charset="-122"/>
              </a:rPr>
              <a:t>EMI</a:t>
            </a:r>
            <a:r>
              <a:rPr lang="zh-CN" altLang="en-US" sz="3000" b="1" smtClean="0">
                <a:latin typeface="楷体_GB2312" pitchFamily="49" charset="-122"/>
                <a:ea typeface="楷体_GB2312" pitchFamily="49" charset="-122"/>
              </a:rPr>
              <a:t>测试方法</a:t>
            </a:r>
            <a:r>
              <a:rPr lang="en-US" altLang="zh-CN" sz="3000" b="1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000" b="1" smtClean="0">
                <a:latin typeface="楷体_GB2312" pitchFamily="49" charset="-122"/>
                <a:ea typeface="楷体_GB2312" pitchFamily="49" charset="-122"/>
              </a:rPr>
              <a:t>磁场（</a:t>
            </a:r>
            <a:r>
              <a:rPr lang="en-US" altLang="zh-CN" sz="3000" b="1" smtClean="0">
                <a:latin typeface="楷体_GB2312" pitchFamily="49" charset="-122"/>
                <a:ea typeface="楷体_GB2312" pitchFamily="49" charset="-122"/>
              </a:rPr>
              <a:t>9kHz-30MHz</a:t>
            </a:r>
            <a:r>
              <a:rPr lang="zh-CN" altLang="en-US" sz="3000" b="1" smtClean="0">
                <a:latin typeface="楷体_GB2312" pitchFamily="49" charset="-122"/>
                <a:ea typeface="楷体_GB2312" pitchFamily="49" charset="-122"/>
              </a:rPr>
              <a:t>）</a:t>
            </a:r>
            <a:br>
              <a:rPr lang="zh-CN" altLang="en-US" sz="3000" b="1" smtClean="0"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3000" b="1" smtClean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3000" b="1" smtClean="0">
                <a:latin typeface="楷体_GB2312" pitchFamily="49" charset="-122"/>
                <a:ea typeface="楷体_GB2312" pitchFamily="49" charset="-122"/>
              </a:rPr>
              <a:t>GB/T18387-2008,SAEJ551-5:2004</a:t>
            </a:r>
            <a:r>
              <a:rPr lang="zh-CN" altLang="en-US" sz="3000" b="1" smtClean="0"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  <p:sp>
        <p:nvSpPr>
          <p:cNvPr id="11268" name="Text Box 30"/>
          <p:cNvSpPr txBox="1">
            <a:spLocks noChangeArrowheads="1"/>
          </p:cNvSpPr>
          <p:nvPr/>
        </p:nvSpPr>
        <p:spPr bwMode="auto">
          <a:xfrm>
            <a:off x="179388" y="1254822"/>
            <a:ext cx="5400675" cy="24622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7A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rgbClr val="0066FF"/>
                </a:solidFill>
                <a:latin typeface="幼圆" pitchFamily="49" charset="-122"/>
                <a:ea typeface="幼圆" pitchFamily="49" charset="-122"/>
              </a:defRPr>
            </a:lvl1pPr>
            <a:lvl2pPr marL="742950" indent="-285750" eaLnBrk="0" hangingPunct="0">
              <a:defRPr kumimoji="1" sz="1400" b="1">
                <a:solidFill>
                  <a:srgbClr val="0066FF"/>
                </a:solidFill>
                <a:latin typeface="幼圆" pitchFamily="49" charset="-122"/>
                <a:ea typeface="幼圆" pitchFamily="49" charset="-122"/>
              </a:defRPr>
            </a:lvl2pPr>
            <a:lvl3pPr marL="1143000" indent="-228600" eaLnBrk="0" hangingPunct="0">
              <a:defRPr kumimoji="1" sz="1400" b="1">
                <a:solidFill>
                  <a:srgbClr val="0066FF"/>
                </a:solidFill>
                <a:latin typeface="幼圆" pitchFamily="49" charset="-122"/>
                <a:ea typeface="幼圆" pitchFamily="49" charset="-122"/>
              </a:defRPr>
            </a:lvl3pPr>
            <a:lvl4pPr marL="1600200" indent="-228600" eaLnBrk="0" hangingPunct="0">
              <a:defRPr kumimoji="1" sz="1400" b="1">
                <a:solidFill>
                  <a:srgbClr val="0066FF"/>
                </a:solidFill>
                <a:latin typeface="幼圆" pitchFamily="49" charset="-122"/>
                <a:ea typeface="幼圆" pitchFamily="49" charset="-122"/>
              </a:defRPr>
            </a:lvl4pPr>
            <a:lvl5pPr marL="2057400" indent="-228600" eaLnBrk="0" hangingPunct="0">
              <a:defRPr kumimoji="1" sz="1400" b="1">
                <a:solidFill>
                  <a:srgbClr val="0066FF"/>
                </a:solidFill>
                <a:latin typeface="幼圆" pitchFamily="49" charset="-122"/>
                <a:ea typeface="幼圆" pitchFamily="49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rgbClr val="0066FF"/>
                </a:solidFill>
                <a:latin typeface="幼圆" pitchFamily="49" charset="-122"/>
                <a:ea typeface="幼圆" pitchFamily="49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rgbClr val="0066FF"/>
                </a:solidFill>
                <a:latin typeface="幼圆" pitchFamily="49" charset="-122"/>
                <a:ea typeface="幼圆" pitchFamily="49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rgbClr val="0066FF"/>
                </a:solidFill>
                <a:latin typeface="幼圆" pitchFamily="49" charset="-122"/>
                <a:ea typeface="幼圆" pitchFamily="49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rgbClr val="0066FF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 algn="l" eaLnBrk="1" hangingPunct="1"/>
            <a:r>
              <a:rPr lang="zh-CN" altLang="en-US" b="0" dirty="0" smtClean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天线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类型：环天线；</a:t>
            </a:r>
          </a:p>
          <a:p>
            <a:pPr algn="l" eaLnBrk="1" hangingPunct="1"/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天线位置：环天线的中心置于地面以上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1m±0.05m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，距车辆的最近部分为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3m±0.2m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；</a:t>
            </a:r>
          </a:p>
          <a:p>
            <a:pPr algn="l" eaLnBrk="1" hangingPunct="1"/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预扫描：以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40km/h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的稳定车速运行，对车辆的四个侧面分别进行测量，并且每个侧面都要对三个极化方向（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X,Y,Z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）进行测试；</a:t>
            </a:r>
          </a:p>
          <a:p>
            <a:pPr algn="l" eaLnBrk="1" hangingPunct="1"/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最大发射面的选择：经过重复测试，比较测试结果，确定最大发射面和最大发射方向；</a:t>
            </a:r>
            <a:endParaRPr lang="en-US" altLang="zh-CN" b="0" dirty="0">
              <a:solidFill>
                <a:schemeClr val="tx1"/>
              </a:solidFill>
              <a:effectLst/>
              <a:latin typeface="宋体" pitchFamily="2" charset="-122"/>
              <a:ea typeface="宋体" pitchFamily="2" charset="-122"/>
            </a:endParaRPr>
          </a:p>
          <a:p>
            <a:pPr algn="l" eaLnBrk="1" hangingPunct="1"/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终测：以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16km/h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64km/h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的稳定车速进行测试；</a:t>
            </a:r>
          </a:p>
          <a:p>
            <a:pPr algn="l" eaLnBrk="1" hangingPunct="1"/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检波方式：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PK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；</a:t>
            </a:r>
          </a:p>
          <a:p>
            <a:pPr algn="l" eaLnBrk="1" hangingPunct="1"/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备注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: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定义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X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方向表示天线平面平行于车体方向，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Y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方向表示天线平面垂直于车体方向，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Z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方向表示天线平面平行于暗室地面。</a:t>
            </a:r>
            <a:endParaRPr lang="en-US" altLang="zh-CN" b="0" dirty="0">
              <a:solidFill>
                <a:schemeClr val="tx1"/>
              </a:solidFill>
              <a:effectLst/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1269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051" y="3679233"/>
            <a:ext cx="3600399" cy="24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089781"/>
              </p:ext>
            </p:extLst>
          </p:nvPr>
        </p:nvGraphicFramePr>
        <p:xfrm>
          <a:off x="5832140" y="1291115"/>
          <a:ext cx="3133725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7" r:id="rId4" imgW="6042251" imgH="3917767" progId="Msxml2.SAXXMLReader.5.0">
                  <p:embed/>
                </p:oleObj>
              </mc:Choice>
              <mc:Fallback>
                <p:oleObj r:id="rId4" imgW="6042251" imgH="3917767" progId="Msxml2.SAXXMLReader.5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2140" y="1291115"/>
                        <a:ext cx="3133725" cy="2047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8" name="Picture 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17035"/>
            <a:ext cx="3465385" cy="2455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67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>
          <a:xfrm>
            <a:off x="34925" y="38100"/>
            <a:ext cx="8820150" cy="765175"/>
          </a:xfrm>
          <a:prstGeom prst="rect">
            <a:avLst/>
          </a:prstGeom>
        </p:spPr>
        <p:txBody>
          <a:bodyPr/>
          <a:lstStyle/>
          <a:p>
            <a:r>
              <a:rPr lang="en-US" altLang="zh-CN" sz="2200" b="1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3000" b="1" smtClean="0">
                <a:latin typeface="楷体_GB2312" pitchFamily="49" charset="-122"/>
                <a:ea typeface="楷体_GB2312" pitchFamily="49" charset="-122"/>
              </a:rPr>
              <a:t>2.3 </a:t>
            </a:r>
            <a:r>
              <a:rPr lang="zh-CN" altLang="en-US" sz="3000" b="1" smtClean="0">
                <a:latin typeface="楷体_GB2312" pitchFamily="49" charset="-122"/>
                <a:ea typeface="楷体_GB2312" pitchFamily="49" charset="-122"/>
              </a:rPr>
              <a:t>电动车整车</a:t>
            </a:r>
            <a:r>
              <a:rPr lang="en-US" altLang="zh-CN" sz="3000" b="1" smtClean="0">
                <a:latin typeface="楷体_GB2312" pitchFamily="49" charset="-122"/>
                <a:ea typeface="楷体_GB2312" pitchFamily="49" charset="-122"/>
              </a:rPr>
              <a:t>EMI</a:t>
            </a:r>
            <a:r>
              <a:rPr lang="zh-CN" altLang="en-US" sz="3000" b="1" smtClean="0">
                <a:latin typeface="楷体_GB2312" pitchFamily="49" charset="-122"/>
                <a:ea typeface="楷体_GB2312" pitchFamily="49" charset="-122"/>
              </a:rPr>
              <a:t>测试方法</a:t>
            </a:r>
            <a:r>
              <a:rPr lang="en-US" altLang="zh-CN" sz="3000" b="1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000" b="1" smtClean="0">
                <a:latin typeface="楷体_GB2312" pitchFamily="49" charset="-122"/>
                <a:ea typeface="楷体_GB2312" pitchFamily="49" charset="-122"/>
              </a:rPr>
              <a:t>电场（</a:t>
            </a:r>
            <a:r>
              <a:rPr lang="en-US" altLang="zh-CN" sz="3000" b="1" smtClean="0">
                <a:latin typeface="楷体_GB2312" pitchFamily="49" charset="-122"/>
                <a:ea typeface="楷体_GB2312" pitchFamily="49" charset="-122"/>
              </a:rPr>
              <a:t>9kHz-30MHz</a:t>
            </a:r>
            <a:r>
              <a:rPr lang="zh-CN" altLang="en-US" sz="3000" b="1" smtClean="0">
                <a:latin typeface="楷体_GB2312" pitchFamily="49" charset="-122"/>
                <a:ea typeface="楷体_GB2312" pitchFamily="49" charset="-122"/>
              </a:rPr>
              <a:t>）</a:t>
            </a:r>
            <a:br>
              <a:rPr lang="zh-CN" altLang="en-US" sz="3000" b="1" smtClean="0"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3000" b="1" smtClean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3000" b="1" smtClean="0">
                <a:latin typeface="楷体_GB2312" pitchFamily="49" charset="-122"/>
                <a:ea typeface="楷体_GB2312" pitchFamily="49" charset="-122"/>
              </a:rPr>
              <a:t>GB/T18387-2008,SAEJ551-5:2004</a:t>
            </a:r>
            <a:r>
              <a:rPr lang="zh-CN" altLang="en-US" sz="3000" b="1" smtClean="0"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015" y="3357563"/>
            <a:ext cx="4383488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 Box 7"/>
          <p:cNvSpPr txBox="1">
            <a:spLocks noChangeArrowheads="1"/>
          </p:cNvSpPr>
          <p:nvPr/>
        </p:nvSpPr>
        <p:spPr bwMode="auto">
          <a:xfrm>
            <a:off x="466725" y="1178750"/>
            <a:ext cx="5230400" cy="20313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7A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 b="1">
                <a:solidFill>
                  <a:srgbClr val="0066FF"/>
                </a:solidFill>
                <a:latin typeface="幼圆" pitchFamily="49" charset="-122"/>
                <a:ea typeface="幼圆" pitchFamily="49" charset="-122"/>
              </a:defRPr>
            </a:lvl1pPr>
            <a:lvl2pPr marL="742950" indent="-285750" eaLnBrk="0" hangingPunct="0">
              <a:defRPr kumimoji="1" sz="1400" b="1">
                <a:solidFill>
                  <a:srgbClr val="0066FF"/>
                </a:solidFill>
                <a:latin typeface="幼圆" pitchFamily="49" charset="-122"/>
                <a:ea typeface="幼圆" pitchFamily="49" charset="-122"/>
              </a:defRPr>
            </a:lvl2pPr>
            <a:lvl3pPr marL="1143000" indent="-228600" eaLnBrk="0" hangingPunct="0">
              <a:defRPr kumimoji="1" sz="1400" b="1">
                <a:solidFill>
                  <a:srgbClr val="0066FF"/>
                </a:solidFill>
                <a:latin typeface="幼圆" pitchFamily="49" charset="-122"/>
                <a:ea typeface="幼圆" pitchFamily="49" charset="-122"/>
              </a:defRPr>
            </a:lvl3pPr>
            <a:lvl4pPr marL="1600200" indent="-228600" eaLnBrk="0" hangingPunct="0">
              <a:defRPr kumimoji="1" sz="1400" b="1">
                <a:solidFill>
                  <a:srgbClr val="0066FF"/>
                </a:solidFill>
                <a:latin typeface="幼圆" pitchFamily="49" charset="-122"/>
                <a:ea typeface="幼圆" pitchFamily="49" charset="-122"/>
              </a:defRPr>
            </a:lvl4pPr>
            <a:lvl5pPr marL="2057400" indent="-228600" eaLnBrk="0" hangingPunct="0">
              <a:defRPr kumimoji="1" sz="1400" b="1">
                <a:solidFill>
                  <a:srgbClr val="0066FF"/>
                </a:solidFill>
                <a:latin typeface="幼圆" pitchFamily="49" charset="-122"/>
                <a:ea typeface="幼圆" pitchFamily="49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rgbClr val="0066FF"/>
                </a:solidFill>
                <a:latin typeface="幼圆" pitchFamily="49" charset="-122"/>
                <a:ea typeface="幼圆" pitchFamily="49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rgbClr val="0066FF"/>
                </a:solidFill>
                <a:latin typeface="幼圆" pitchFamily="49" charset="-122"/>
                <a:ea typeface="幼圆" pitchFamily="49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rgbClr val="0066FF"/>
                </a:solidFill>
                <a:latin typeface="幼圆" pitchFamily="49" charset="-122"/>
                <a:ea typeface="幼圆" pitchFamily="49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rgbClr val="0066FF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 algn="l" eaLnBrk="1" hangingPunct="1"/>
            <a:r>
              <a:rPr lang="zh-CN" altLang="en-US" b="0" dirty="0" smtClean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天线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类型：杆天线；</a:t>
            </a:r>
          </a:p>
          <a:p>
            <a:pPr algn="l" eaLnBrk="1" hangingPunct="1"/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天线位置：单极天线置于地面上，距车辆的最近部分为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3m±0.1m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；</a:t>
            </a:r>
          </a:p>
          <a:p>
            <a:pPr algn="l" eaLnBrk="1" hangingPunct="1"/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预扫描：以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40km/h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的稳定车速，对车辆的四个面分别进行测量（因为垂直单极天线的极化方向只有垂直方向）；</a:t>
            </a:r>
          </a:p>
          <a:p>
            <a:pPr algn="l" eaLnBrk="1" hangingPunct="1"/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最大发射面的选择：反复测试，比较四个面的测试结果，确定最大发射面；</a:t>
            </a:r>
          </a:p>
          <a:p>
            <a:pPr algn="l" eaLnBrk="1" hangingPunct="1"/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终测：以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16km/h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64km/h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的稳定车速进行最终测试，得到最大发射。</a:t>
            </a:r>
          </a:p>
          <a:p>
            <a:pPr algn="l" eaLnBrk="1" hangingPunct="1"/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检波方式：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PK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。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953861"/>
              </p:ext>
            </p:extLst>
          </p:nvPr>
        </p:nvGraphicFramePr>
        <p:xfrm>
          <a:off x="5697125" y="1111250"/>
          <a:ext cx="301942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6" r:id="rId4" imgW="4943920" imgH="3384075" progId="Msxml2.SAXXMLReader.5.0">
                  <p:embed/>
                </p:oleObj>
              </mc:Choice>
              <mc:Fallback>
                <p:oleObj r:id="rId4" imgW="4943920" imgH="3384075" progId="Msxml2.SAXXMLReader.5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7125" y="1111250"/>
                        <a:ext cx="3019425" cy="198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6" name="Picture 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6" y="3356486"/>
            <a:ext cx="4005444" cy="277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47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</p:bldLst>
  </p:timing>
</p:sld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  <a:alpha val="50000"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  <a:alpha val="50000"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11635</TotalTime>
  <Words>535</Words>
  <Application>Microsoft Office PowerPoint</Application>
  <PresentationFormat>全屏显示(4:3)</PresentationFormat>
  <Paragraphs>100</Paragraphs>
  <Slides>11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14" baseType="lpstr">
      <vt:lpstr>1_默认设计模板</vt:lpstr>
      <vt:lpstr>公式</vt:lpstr>
      <vt:lpstr>Msxml2.SAXXMLReader.5.0</vt:lpstr>
      <vt:lpstr>PowerPoint 演示文稿</vt:lpstr>
      <vt:lpstr>目录</vt:lpstr>
      <vt:lpstr>适用范围</vt:lpstr>
      <vt:lpstr>限值</vt:lpstr>
      <vt:lpstr>限值换算</vt:lpstr>
      <vt:lpstr>测量仪器</vt:lpstr>
      <vt:lpstr>测试场地</vt:lpstr>
      <vt:lpstr> 2.2 电动车整车EMI测试方法-磁场（9kHz-30MHz） （GB/T18387-2008,SAEJ551-5:2004）</vt:lpstr>
      <vt:lpstr> 2.3 电动车整车EMI测试方法-电场（9kHz-30MHz） （GB/T18387-2008,SAEJ551-5:2004）</vt:lpstr>
      <vt:lpstr>传导发射测试布置</vt:lpstr>
      <vt:lpstr>PowerPoint 演示文稿</vt:lpstr>
    </vt:vector>
  </TitlesOfParts>
  <Company>ccari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lkg</dc:creator>
  <cp:lastModifiedBy>hxm</cp:lastModifiedBy>
  <cp:revision>1534</cp:revision>
  <dcterms:created xsi:type="dcterms:W3CDTF">2007-02-07T07:19:15Z</dcterms:created>
  <dcterms:modified xsi:type="dcterms:W3CDTF">2017-08-07T06:02:58Z</dcterms:modified>
</cp:coreProperties>
</file>